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7" r:id="rId3"/>
    <p:sldId id="257" r:id="rId4"/>
    <p:sldId id="375" r:id="rId5"/>
    <p:sldId id="374" r:id="rId6"/>
    <p:sldId id="376" r:id="rId7"/>
    <p:sldId id="331" r:id="rId8"/>
    <p:sldId id="378" r:id="rId9"/>
    <p:sldId id="259" r:id="rId10"/>
    <p:sldId id="373" r:id="rId11"/>
    <p:sldId id="377" r:id="rId12"/>
    <p:sldId id="379" r:id="rId13"/>
    <p:sldId id="381" r:id="rId14"/>
    <p:sldId id="380" r:id="rId15"/>
    <p:sldId id="382" r:id="rId16"/>
    <p:sldId id="383" r:id="rId17"/>
    <p:sldId id="384" r:id="rId18"/>
    <p:sldId id="365" r:id="rId19"/>
    <p:sldId id="329" r:id="rId20"/>
    <p:sldId id="385" r:id="rId21"/>
    <p:sldId id="386" r:id="rId22"/>
    <p:sldId id="387" r:id="rId23"/>
    <p:sldId id="388" r:id="rId24"/>
    <p:sldId id="389" r:id="rId25"/>
    <p:sldId id="328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ne Ferland" initials="FF" lastIdx="6" clrIdx="0">
    <p:extLst>
      <p:ext uri="{19B8F6BF-5375-455C-9EA6-DF929625EA0E}">
        <p15:presenceInfo xmlns:p15="http://schemas.microsoft.com/office/powerpoint/2012/main" userId="0f662939388ec32f" providerId="Windows Live"/>
      </p:ext>
    </p:extLst>
  </p:cmAuthor>
  <p:cmAuthor id="2" name="Francine Ferland" initials="FF [2]" lastIdx="4" clrIdx="1">
    <p:extLst>
      <p:ext uri="{19B8F6BF-5375-455C-9EA6-DF929625EA0E}">
        <p15:presenceInfo xmlns:p15="http://schemas.microsoft.com/office/powerpoint/2012/main" userId="S-1-5-21-3081954379-1502722009-3557264116-140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9" autoAdjust="0"/>
    <p:restoredTop sz="87279" autoAdjust="0"/>
  </p:normalViewPr>
  <p:slideViewPr>
    <p:cSldViewPr snapToGrid="0">
      <p:cViewPr varScale="1">
        <p:scale>
          <a:sx n="111" d="100"/>
          <a:sy n="111" d="100"/>
        </p:scale>
        <p:origin x="14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082E5-5507-48E5-B419-0A96ACCA113C}" type="datetimeFigureOut">
              <a:rPr lang="fr-CA" smtClean="0"/>
              <a:t>2024-11-30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B19CC-B2AD-4D0C-810A-0197BCD575C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503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76870-0F3B-4B14-A57E-B5AD49A6140D}" type="datetimeFigureOut">
              <a:rPr lang="fr-CA" smtClean="0"/>
              <a:t>2024-11-30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E6EBA-6871-486D-9BAB-4D3CE03B98C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890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6EBA-6871-486D-9BAB-4D3CE03B98CD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6406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6EBA-6871-486D-9BAB-4D3CE03B98CD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7676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6EBA-6871-486D-9BAB-4D3CE03B98CD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9495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6EBA-6871-486D-9BAB-4D3CE03B98CD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7273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E6EBA-6871-486D-9BAB-4D3CE03B98CD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774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4400" spc="-100" baseline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 cap="none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574A-D3A1-4321-A81B-58D22E51DF29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4BDC1-A7D4-457E-AFBA-2E4911505B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F9AA-2BC6-453C-A961-11A330505CF1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9F9E-BC23-4ABF-ABD8-C439E419B33C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Corbel" panose="020B050302020402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4275" y="752475"/>
            <a:ext cx="7839075" cy="5322823"/>
          </a:xfrm>
        </p:spPr>
        <p:txBody>
          <a:bodyPr/>
          <a:lstStyle>
            <a:lvl1pPr marL="266700" indent="-266700">
              <a:defRPr sz="2800">
                <a:solidFill>
                  <a:schemeClr val="tx1"/>
                </a:solidFill>
                <a:latin typeface="Corbel" panose="020B0503020204020204" pitchFamily="34" charset="0"/>
                <a:cs typeface="Calibri" panose="020F0502020204030204" pitchFamily="34" charset="0"/>
              </a:defRPr>
            </a:lvl1pPr>
            <a:lvl2pPr marL="630238" indent="-274638">
              <a:defRPr sz="2400">
                <a:solidFill>
                  <a:schemeClr val="tx1"/>
                </a:solidFill>
                <a:latin typeface="Corbel" panose="020B0503020204020204" pitchFamily="34" charset="0"/>
                <a:cs typeface="Calibri" panose="020F0502020204030204" pitchFamily="34" charset="0"/>
              </a:defRPr>
            </a:lvl2pPr>
            <a:lvl3pPr marL="985838" indent="-266700">
              <a:defRPr sz="2000">
                <a:solidFill>
                  <a:schemeClr val="tx1"/>
                </a:solidFill>
                <a:latin typeface="Corbel" panose="020B050302020402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orbel" panose="020B050302020402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orbel" panose="020B050302020402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F4DD-66A2-4658-87C0-B77682BDB9CB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344-31F1-4EB4-B461-C91CB8CF00D8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4BD1-3849-4381-8301-590A7F72C4F1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ED65-A405-4E22-B2ED-2154F3D2B844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D336-430D-4993-8682-F1057F1A2ADE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9B8B-BB11-4A44-8FE8-E9057C1D6E44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29EF-74FA-4433-95F5-3B24005BFE8A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05D4-B073-4D05-B5E2-07E66B2AB9FC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F4E3B1-EBBB-4220-822F-14B9FD4DA2F8}" type="datetime1">
              <a:rPr lang="en-US" smtClean="0"/>
              <a:t>11/30/24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quest.com/openview/dcc03a81b6e40fab357f688805dd90b8/1.pdf?pq-origsite=gscholar&amp;cbl=1875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174/1381612811319999061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9970" y="1298448"/>
            <a:ext cx="8464062" cy="3255264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Concerned significant others of people with problematic internet use: Identifying dimensions to include in their assessment</a:t>
            </a:r>
            <a:endParaRPr lang="fr-CA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33491" y="3385880"/>
            <a:ext cx="7877018" cy="914400"/>
          </a:xfrm>
        </p:spPr>
        <p:txBody>
          <a:bodyPr anchor="ctr">
            <a:normAutofit/>
          </a:bodyPr>
          <a:lstStyle/>
          <a:p>
            <a:pPr algn="ctr"/>
            <a:r>
              <a:rPr lang="fr-CA" sz="2000" dirty="0"/>
              <a:t>Francine Ferland, Joël </a:t>
            </a:r>
            <a:r>
              <a:rPr lang="fr-CA" sz="2200" dirty="0"/>
              <a:t>Tremblay</a:t>
            </a:r>
            <a:r>
              <a:rPr lang="fr-CA" sz="2000" dirty="0"/>
              <a:t> and Caroline Thériault</a:t>
            </a:r>
          </a:p>
          <a:p>
            <a:pPr algn="ctr"/>
            <a:r>
              <a:rPr lang="fr-CA" sz="2000" dirty="0"/>
              <a:t>francine.ferland.ciussscn@ssss.gouv.qc.ca / joel.tremblay@uqtr.ca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08" y="2002988"/>
            <a:ext cx="1430779" cy="6725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834" y="2736118"/>
            <a:ext cx="1247709" cy="4932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288" y="5510796"/>
            <a:ext cx="854911" cy="56330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347" y="4856574"/>
            <a:ext cx="1358140" cy="4932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203" y="860376"/>
            <a:ext cx="1306437" cy="49342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022" y="1507477"/>
            <a:ext cx="1179239" cy="491350"/>
          </a:xfrm>
          <a:prstGeom prst="rect">
            <a:avLst/>
          </a:prstGeom>
        </p:spPr>
      </p:pic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BDC1-A7D4-457E-AFBA-2E4911505B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236200" y="4975597"/>
            <a:ext cx="8671601" cy="12199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800" kern="1200" cap="none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Addiction and the Family International Network (</a:t>
            </a:r>
            <a:r>
              <a:rPr lang="en-US" sz="2000" dirty="0" err="1"/>
              <a:t>AFINet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/>
              <a:t>Webinar Series – 22 November 2024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539068D-6A62-4E30-B423-3CEDA6A154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03961" y="3936392"/>
            <a:ext cx="1153091" cy="89102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9FC2056-56A6-44F9-AB3E-6D3553CCAC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40061" y="3418248"/>
            <a:ext cx="2080219" cy="38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52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Method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7F9AF2-F5E6-4540-9EBA-D0A8F488B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Description of the 6 articles</a:t>
            </a:r>
          </a:p>
          <a:p>
            <a:pPr lvl="1"/>
            <a:r>
              <a:rPr lang="fr-CA" dirty="0"/>
              <a:t>5 </a:t>
            </a:r>
            <a:r>
              <a:rPr lang="en-US" dirty="0"/>
              <a:t>addressed the experiences of the partners of online gamers or excessive Internet users</a:t>
            </a:r>
          </a:p>
          <a:p>
            <a:pPr lvl="1"/>
            <a:r>
              <a:rPr lang="en-US" dirty="0"/>
              <a:t>1 focused on the views of parents who participated in a family intervention with their adolescent who displayed problematic smartphone use</a:t>
            </a:r>
          </a:p>
          <a:p>
            <a:pPr lvl="1"/>
            <a:r>
              <a:rPr lang="en-US" dirty="0"/>
              <a:t>0 described questionnaires for CSOs</a:t>
            </a:r>
          </a:p>
          <a:p>
            <a:pPr lvl="1"/>
            <a:endParaRPr lang="en-US" dirty="0"/>
          </a:p>
          <a:p>
            <a:r>
              <a:rPr lang="en-US" dirty="0"/>
              <a:t>We will presents results only for the articles that addressed the partners experiences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06065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Consequences for concerned significant others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All consequences are associated with the time spent on screens</a:t>
            </a:r>
          </a:p>
          <a:p>
            <a:r>
              <a:rPr lang="fr-CA" dirty="0"/>
              <a:t>Communication</a:t>
            </a:r>
          </a:p>
          <a:p>
            <a:pPr lvl="1"/>
            <a:r>
              <a:rPr lang="en-US" dirty="0"/>
              <a:t>Partners report that their spouse’s excessive Internet use is the main reason for reduced communication in the couple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31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Consequences for concerned significant others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Conflicts</a:t>
            </a:r>
            <a:endParaRPr lang="fr-CA" dirty="0"/>
          </a:p>
          <a:p>
            <a:pPr lvl="1"/>
            <a:r>
              <a:rPr lang="en-US" dirty="0"/>
              <a:t>According to partners, the excessive time their spouse spends gaming online is the first cause of increased conflicts</a:t>
            </a:r>
          </a:p>
          <a:p>
            <a:pPr lvl="1"/>
            <a:r>
              <a:rPr lang="en-US" dirty="0"/>
              <a:t>Partners also declare that over time, the nature of the conflicts changed and became increasingly focused on the uneven distribution of family roles and responsibilities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73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Consequences for concerned significant others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Distribution of Chores and Responsibilities</a:t>
            </a:r>
          </a:p>
          <a:p>
            <a:pPr lvl="1"/>
            <a:r>
              <a:rPr lang="en-US" dirty="0"/>
              <a:t>The spouse’s excessive use of online games significantly affects the sharing of parental chores and obligations</a:t>
            </a:r>
          </a:p>
          <a:p>
            <a:pPr lvl="2"/>
            <a:r>
              <a:rPr lang="en-US" dirty="0"/>
              <a:t>Spouse neglects responsibilities such as domestic chores and children’s care</a:t>
            </a:r>
          </a:p>
          <a:p>
            <a:pPr lvl="2"/>
            <a:r>
              <a:rPr lang="en-US" dirty="0"/>
              <a:t>Those who have children confirm that their spouse neglects their parenting role, regardless of the children’s age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81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Consequences for concerned significant others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Financial </a:t>
            </a:r>
            <a:r>
              <a:rPr lang="fr-CA" dirty="0" err="1"/>
              <a:t>Problems</a:t>
            </a:r>
            <a:endParaRPr lang="fr-CA" dirty="0"/>
          </a:p>
          <a:p>
            <a:pPr lvl="1"/>
            <a:r>
              <a:rPr lang="en-US" dirty="0"/>
              <a:t>Losses are directly related to registration fees and the purchase of items for online games</a:t>
            </a:r>
          </a:p>
          <a:p>
            <a:pPr lvl="1"/>
            <a:r>
              <a:rPr lang="en-US" dirty="0"/>
              <a:t>Indirect losses occur due to the gamer’s general neglect of family finances</a:t>
            </a:r>
          </a:p>
          <a:p>
            <a:pPr lvl="2"/>
            <a:r>
              <a:rPr lang="en-US" dirty="0"/>
              <a:t>Ex,: Decrease in wages after taking time off work to play online or to recuperate after spending a night gaming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8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Consequences for concerned significant others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err="1"/>
              <a:t>Psychological</a:t>
            </a:r>
            <a:r>
              <a:rPr lang="fr-CA" dirty="0"/>
              <a:t> and </a:t>
            </a:r>
            <a:r>
              <a:rPr lang="fr-CA" dirty="0" err="1"/>
              <a:t>Emotional</a:t>
            </a:r>
            <a:r>
              <a:rPr lang="fr-CA" dirty="0"/>
              <a:t> Impacts</a:t>
            </a:r>
          </a:p>
          <a:p>
            <a:pPr lvl="1"/>
            <a:r>
              <a:rPr lang="en-US" dirty="0"/>
              <a:t>Powerlessness, despair, anger, resentment, and feeling of being neglected</a:t>
            </a:r>
          </a:p>
          <a:p>
            <a:r>
              <a:rPr lang="en-US" dirty="0"/>
              <a:t>Partners’ Perception of their Spouse</a:t>
            </a:r>
          </a:p>
          <a:p>
            <a:pPr lvl="1"/>
            <a:r>
              <a:rPr lang="en-US" dirty="0"/>
              <a:t>PIU negatively affects the partners’ view of their spouse’s self-control</a:t>
            </a:r>
          </a:p>
          <a:p>
            <a:pPr lvl="2"/>
            <a:r>
              <a:rPr lang="en-US" dirty="0"/>
              <a:t>This has a negative impact on the partners’ trust in their spouse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768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Consequences for concerned significant others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Intimacy</a:t>
            </a:r>
          </a:p>
          <a:p>
            <a:pPr lvl="1"/>
            <a:r>
              <a:rPr lang="en-US" dirty="0"/>
              <a:t>Emotional and physical intimacy decrease when the spouse engages in excessive use of online games</a:t>
            </a:r>
          </a:p>
          <a:p>
            <a:pPr lvl="2"/>
            <a:r>
              <a:rPr lang="en-US" dirty="0"/>
              <a:t>Example: gaming spouses go to bed much later, which reduces time for intimacy</a:t>
            </a:r>
          </a:p>
          <a:p>
            <a:pPr lvl="1"/>
            <a:r>
              <a:rPr lang="en-US" dirty="0"/>
              <a:t>Excessive internet use stimulates a feeling of rejection, which then leads to become more distant by reducing their interactions and refusing intimacy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201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7329" cy="4601183"/>
          </a:xfrm>
        </p:spPr>
        <p:txBody>
          <a:bodyPr/>
          <a:lstStyle/>
          <a:p>
            <a:r>
              <a:rPr lang="fr-CA" dirty="0" err="1"/>
              <a:t>Results</a:t>
            </a:r>
            <a:br>
              <a:rPr lang="fr-CA" dirty="0"/>
            </a:br>
            <a:br>
              <a:rPr lang="fr-CA" dirty="0"/>
            </a:br>
            <a:r>
              <a:rPr lang="en-US" dirty="0"/>
              <a:t>Coping strategies to deal with the psychological impacts and daily consequences</a:t>
            </a:r>
            <a:br>
              <a:rPr lang="en-US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Justify the amount of time their spouse spends online by attributing benefits to this activity</a:t>
            </a:r>
          </a:p>
          <a:p>
            <a:pPr lvl="1"/>
            <a:r>
              <a:rPr lang="en-US" dirty="0"/>
              <a:t>Find some comfort in knowing that their spouse’s excessive behavior occurs at home rather than outside of the home</a:t>
            </a:r>
          </a:p>
          <a:p>
            <a:r>
              <a:rPr lang="en-US" dirty="0"/>
              <a:t>Use Internet forums to talk, exchange ideas, advice and support</a:t>
            </a:r>
          </a:p>
          <a:p>
            <a:r>
              <a:rPr lang="en-US" dirty="0"/>
              <a:t>Take interest in their spouse’s online activities and begin to play with him/her in order to spend time together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44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Partners</a:t>
            </a:r>
            <a:r>
              <a:rPr lang="fr-CA" dirty="0"/>
              <a:t> of PIU </a:t>
            </a:r>
            <a:r>
              <a:rPr lang="fr-CA" dirty="0" err="1"/>
              <a:t>persons</a:t>
            </a:r>
            <a:r>
              <a:rPr lang="fr-CA" dirty="0"/>
              <a:t>, face </a:t>
            </a:r>
            <a:r>
              <a:rPr lang="fr-CA" dirty="0" err="1"/>
              <a:t>many</a:t>
            </a:r>
            <a:r>
              <a:rPr lang="fr-CA" dirty="0"/>
              <a:t> </a:t>
            </a:r>
            <a:r>
              <a:rPr lang="fr-CA" dirty="0" err="1"/>
              <a:t>consequences</a:t>
            </a:r>
            <a:r>
              <a:rPr lang="fr-CA" dirty="0"/>
              <a:t> </a:t>
            </a:r>
            <a:r>
              <a:rPr lang="fr-CA" dirty="0" err="1"/>
              <a:t>because</a:t>
            </a:r>
            <a:r>
              <a:rPr lang="fr-CA" dirty="0"/>
              <a:t> of the Internet use of </a:t>
            </a:r>
            <a:r>
              <a:rPr lang="fr-CA" dirty="0" err="1"/>
              <a:t>their</a:t>
            </a:r>
            <a:r>
              <a:rPr lang="fr-CA" dirty="0"/>
              <a:t> </a:t>
            </a:r>
            <a:r>
              <a:rPr lang="fr-CA" dirty="0" err="1"/>
              <a:t>spouse</a:t>
            </a:r>
            <a:endParaRPr lang="fr-CA" dirty="0"/>
          </a:p>
          <a:p>
            <a:r>
              <a:rPr lang="fr-CA" dirty="0" err="1"/>
              <a:t>Those</a:t>
            </a:r>
            <a:r>
              <a:rPr lang="fr-CA" dirty="0"/>
              <a:t> </a:t>
            </a:r>
            <a:r>
              <a:rPr lang="fr-CA" dirty="0" err="1"/>
              <a:t>consequences</a:t>
            </a:r>
            <a:r>
              <a:rPr lang="fr-CA" dirty="0"/>
              <a:t> are </a:t>
            </a:r>
            <a:r>
              <a:rPr lang="fr-CA" dirty="0" err="1"/>
              <a:t>quite</a:t>
            </a:r>
            <a:r>
              <a:rPr lang="fr-CA" dirty="0"/>
              <a:t> </a:t>
            </a:r>
            <a:r>
              <a:rPr lang="fr-CA" dirty="0" err="1"/>
              <a:t>similar</a:t>
            </a:r>
            <a:r>
              <a:rPr lang="fr-CA" dirty="0"/>
              <a:t> to </a:t>
            </a:r>
            <a:r>
              <a:rPr lang="fr-CA" dirty="0" err="1"/>
              <a:t>those</a:t>
            </a:r>
            <a:r>
              <a:rPr lang="fr-CA" dirty="0"/>
              <a:t> of </a:t>
            </a:r>
            <a:r>
              <a:rPr lang="fr-CA" dirty="0" err="1"/>
              <a:t>what</a:t>
            </a:r>
            <a:r>
              <a:rPr lang="fr-CA" dirty="0"/>
              <a:t> </a:t>
            </a:r>
            <a:r>
              <a:rPr lang="fr-CA" dirty="0" err="1"/>
              <a:t>we</a:t>
            </a:r>
            <a:r>
              <a:rPr lang="fr-CA" dirty="0"/>
              <a:t> </a:t>
            </a:r>
            <a:r>
              <a:rPr lang="fr-CA" dirty="0" err="1"/>
              <a:t>see</a:t>
            </a:r>
            <a:r>
              <a:rPr lang="fr-CA" dirty="0"/>
              <a:t> in </a:t>
            </a:r>
            <a:r>
              <a:rPr lang="fr-CA" dirty="0" err="1"/>
              <a:t>other</a:t>
            </a:r>
            <a:r>
              <a:rPr lang="fr-CA" dirty="0"/>
              <a:t> addiction</a:t>
            </a:r>
          </a:p>
          <a:p>
            <a:r>
              <a:rPr lang="fr-CA" dirty="0"/>
              <a:t>As </a:t>
            </a:r>
            <a:r>
              <a:rPr lang="fr-CA" dirty="0" err="1"/>
              <a:t>they</a:t>
            </a:r>
            <a:r>
              <a:rPr lang="fr-CA" dirty="0"/>
              <a:t> </a:t>
            </a:r>
            <a:r>
              <a:rPr lang="fr-CA" dirty="0" err="1"/>
              <a:t>need</a:t>
            </a:r>
            <a:r>
              <a:rPr lang="fr-CA" dirty="0"/>
              <a:t> support and help, </a:t>
            </a:r>
            <a:r>
              <a:rPr lang="fr-CA" dirty="0" err="1"/>
              <a:t>it</a:t>
            </a:r>
            <a:r>
              <a:rPr lang="fr-CA" dirty="0"/>
              <a:t> </a:t>
            </a:r>
            <a:r>
              <a:rPr lang="fr-CA" dirty="0" err="1"/>
              <a:t>is</a:t>
            </a:r>
            <a:r>
              <a:rPr lang="fr-CA" dirty="0"/>
              <a:t> important to </a:t>
            </a:r>
            <a:r>
              <a:rPr lang="fr-CA" dirty="0" err="1"/>
              <a:t>assess</a:t>
            </a:r>
            <a:r>
              <a:rPr lang="fr-CA" dirty="0"/>
              <a:t> </a:t>
            </a:r>
            <a:r>
              <a:rPr lang="fr-CA" dirty="0" err="1"/>
              <a:t>correcty</a:t>
            </a:r>
            <a:r>
              <a:rPr lang="fr-CA" dirty="0"/>
              <a:t> </a:t>
            </a:r>
            <a:r>
              <a:rPr lang="fr-CA" dirty="0" err="1"/>
              <a:t>their</a:t>
            </a:r>
            <a:r>
              <a:rPr lang="fr-CA" dirty="0"/>
              <a:t> </a:t>
            </a:r>
            <a:r>
              <a:rPr lang="fr-CA" dirty="0" err="1"/>
              <a:t>needs</a:t>
            </a:r>
            <a:r>
              <a:rPr lang="fr-CA" dirty="0"/>
              <a:t> </a:t>
            </a:r>
            <a:r>
              <a:rPr lang="fr-CA" dirty="0" err="1"/>
              <a:t>before</a:t>
            </a:r>
            <a:r>
              <a:rPr lang="fr-CA" dirty="0"/>
              <a:t> </a:t>
            </a:r>
            <a:r>
              <a:rPr lang="fr-CA" dirty="0" err="1"/>
              <a:t>they</a:t>
            </a:r>
            <a:r>
              <a:rPr lang="fr-CA" dirty="0"/>
              <a:t> start </a:t>
            </a:r>
            <a:r>
              <a:rPr lang="fr-CA" dirty="0" err="1"/>
              <a:t>treatment</a:t>
            </a:r>
            <a:r>
              <a:rPr lang="fr-CA" dirty="0"/>
              <a:t>/services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76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The 6 </a:t>
            </a:r>
            <a:r>
              <a:rPr lang="fr-CA" dirty="0" err="1"/>
              <a:t>papers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9388" indent="-179388"/>
            <a:r>
              <a:rPr lang="en-US" sz="1600" dirty="0" err="1"/>
              <a:t>Gause</a:t>
            </a:r>
            <a:r>
              <a:rPr lang="en-US" sz="1600" dirty="0"/>
              <a:t>, N.J. (2014). Compulsive gaming patterns in adult males and their partners: a qualitative generic approach [PhD </a:t>
            </a:r>
            <a:r>
              <a:rPr lang="fr-CA" sz="1600" dirty="0"/>
              <a:t>Dissertation], </a:t>
            </a:r>
            <a:r>
              <a:rPr lang="fr-CA" sz="1600" dirty="0" err="1"/>
              <a:t>Cappela</a:t>
            </a:r>
            <a:r>
              <a:rPr lang="fr-CA" sz="1600" dirty="0"/>
              <a:t> </a:t>
            </a:r>
            <a:r>
              <a:rPr lang="fr-CA" sz="1600" dirty="0" err="1"/>
              <a:t>University</a:t>
            </a:r>
            <a:r>
              <a:rPr lang="fr-CA" sz="1600" dirty="0"/>
              <a:t>. </a:t>
            </a:r>
            <a:r>
              <a:rPr lang="en-US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https://www.proquest.com/openview/</a:t>
            </a:r>
            <a:r>
              <a:rPr lang="fr-CA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dcc03a81b6e40fab357f688805dd90b8/1.pdf?pq-origsite=</a:t>
            </a:r>
            <a:r>
              <a:rPr lang="fr-CA" sz="1600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gscholar&amp;cbl</a:t>
            </a:r>
            <a:r>
              <a:rPr lang="fr-CA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=18750</a:t>
            </a:r>
            <a:endParaRPr lang="fr-CA" sz="1600" u="sng" dirty="0"/>
          </a:p>
          <a:p>
            <a:pPr marL="179388" indent="-179388"/>
            <a:r>
              <a:rPr lang="de-DE" sz="1600" dirty="0" err="1"/>
              <a:t>Kerkhof</a:t>
            </a:r>
            <a:r>
              <a:rPr lang="de-DE" sz="1600" dirty="0"/>
              <a:t>, P., </a:t>
            </a:r>
            <a:r>
              <a:rPr lang="de-DE" sz="1600" dirty="0" err="1"/>
              <a:t>Finkenauer</a:t>
            </a:r>
            <a:r>
              <a:rPr lang="de-DE" sz="1600" dirty="0"/>
              <a:t>, C., &amp; </a:t>
            </a:r>
            <a:r>
              <a:rPr lang="de-DE" sz="1600" dirty="0" err="1"/>
              <a:t>Muusses</a:t>
            </a:r>
            <a:r>
              <a:rPr lang="de-DE" sz="1600" dirty="0"/>
              <a:t>, L.D. (2011). Relational </a:t>
            </a:r>
            <a:r>
              <a:rPr lang="en-US" sz="1600" dirty="0"/>
              <a:t>consequences of compulsive Internet use: A longitudinal study among Newlyweds. </a:t>
            </a:r>
            <a:r>
              <a:rPr lang="en-US" sz="1600" i="1" dirty="0"/>
              <a:t>Human Communication Research, </a:t>
            </a:r>
            <a:r>
              <a:rPr lang="fr-CA" sz="1600" i="1" dirty="0"/>
              <a:t>37</a:t>
            </a:r>
            <a:r>
              <a:rPr lang="fr-CA" sz="1600" dirty="0"/>
              <a:t>, 147–173. </a:t>
            </a:r>
          </a:p>
          <a:p>
            <a:pPr marL="179388" indent="-179388"/>
            <a:r>
              <a:rPr lang="en-US" sz="1600" dirty="0"/>
              <a:t>Leong, B.D., Lee, B.Y.H., &amp; Chow, K.K.N. (2018). Collective play versus excessive use: An insight into family-focused design intervention for mobile phone overuse. </a:t>
            </a:r>
            <a:r>
              <a:rPr lang="en-US" sz="1600" i="1" dirty="0"/>
              <a:t>International Journal of Mental Health and </a:t>
            </a:r>
            <a:r>
              <a:rPr lang="fr-CA" sz="1600" i="1" dirty="0"/>
              <a:t>Addiction, 16</a:t>
            </a:r>
            <a:r>
              <a:rPr lang="fr-CA" sz="1600" dirty="0"/>
              <a:t>, 1404–1419.</a:t>
            </a:r>
          </a:p>
          <a:p>
            <a:pPr marL="179388" indent="-179388"/>
            <a:r>
              <a:rPr lang="nl-NL" sz="1600" dirty="0" err="1"/>
              <a:t>Lianekhammy</a:t>
            </a:r>
            <a:r>
              <a:rPr lang="nl-NL" sz="1600" dirty="0"/>
              <a:t>, J., &amp; van de </a:t>
            </a:r>
            <a:r>
              <a:rPr lang="nl-NL" sz="1600" dirty="0" err="1"/>
              <a:t>Venne</a:t>
            </a:r>
            <a:r>
              <a:rPr lang="nl-NL" sz="1600" dirty="0"/>
              <a:t>, J. (2015). World of </a:t>
            </a:r>
            <a:r>
              <a:rPr lang="nl-NL" sz="1600" dirty="0" err="1"/>
              <a:t>Warcraft</a:t>
            </a:r>
            <a:r>
              <a:rPr lang="nl-NL" sz="1600" dirty="0"/>
              <a:t> </a:t>
            </a:r>
            <a:r>
              <a:rPr lang="en-US" sz="1600" dirty="0"/>
              <a:t>widows: Spousal perspectives of online gaming and relationship outcomes. </a:t>
            </a:r>
            <a:r>
              <a:rPr lang="en-US" sz="1600" i="1" dirty="0"/>
              <a:t>American Journal of Family Therapy, 43</a:t>
            </a:r>
            <a:r>
              <a:rPr lang="en-US" sz="1600" dirty="0"/>
              <a:t>,454–466.</a:t>
            </a:r>
          </a:p>
          <a:p>
            <a:pPr marL="179388" indent="-179388"/>
            <a:r>
              <a:rPr lang="en-US" sz="1600" dirty="0"/>
              <a:t> </a:t>
            </a:r>
            <a:r>
              <a:rPr lang="fr-CA" sz="1600" dirty="0" err="1"/>
              <a:t>Muusses</a:t>
            </a:r>
            <a:r>
              <a:rPr lang="fr-CA" sz="1600" dirty="0"/>
              <a:t>, L.D., </a:t>
            </a:r>
            <a:r>
              <a:rPr lang="fr-CA" sz="1600" dirty="0" err="1"/>
              <a:t>Finkenauer</a:t>
            </a:r>
            <a:r>
              <a:rPr lang="fr-CA" sz="1600" dirty="0"/>
              <a:t>, C., </a:t>
            </a:r>
            <a:r>
              <a:rPr lang="fr-CA" sz="1600" dirty="0" err="1"/>
              <a:t>Kerkhof</a:t>
            </a:r>
            <a:r>
              <a:rPr lang="fr-CA" sz="1600" dirty="0"/>
              <a:t>, P. &amp; Bilieux, J. (2015). Partner </a:t>
            </a:r>
            <a:r>
              <a:rPr lang="fr-CA" sz="1600" dirty="0" err="1"/>
              <a:t>effects</a:t>
            </a:r>
            <a:r>
              <a:rPr lang="fr-CA" sz="1600" dirty="0"/>
              <a:t> </a:t>
            </a:r>
            <a:r>
              <a:rPr lang="en-US" sz="1600" dirty="0"/>
              <a:t>of compulsive internet use: a self-control account. </a:t>
            </a:r>
            <a:r>
              <a:rPr lang="en-US" sz="1600" i="1" dirty="0"/>
              <a:t>Communication </a:t>
            </a:r>
            <a:r>
              <a:rPr lang="fr-CA" sz="1600" i="1" dirty="0" err="1"/>
              <a:t>Research</a:t>
            </a:r>
            <a:r>
              <a:rPr lang="fr-CA" sz="1600" i="1" dirty="0"/>
              <a:t>, 42</a:t>
            </a:r>
            <a:r>
              <a:rPr lang="fr-CA" sz="1600" dirty="0"/>
              <a:t>, 365–386.</a:t>
            </a:r>
          </a:p>
          <a:p>
            <a:pPr marL="179388" indent="-179388"/>
            <a:r>
              <a:rPr lang="fr-CA" sz="1600" dirty="0"/>
              <a:t> </a:t>
            </a:r>
            <a:r>
              <a:rPr lang="en-US" sz="1600" dirty="0"/>
              <a:t>Northrup, J.C., &amp; Shumway, S. (2014). Gamer widow: A phenomenological study of spouses of online video game addicts. American Journal of Family Therapy, 42, 269–281.</a:t>
            </a:r>
            <a:endParaRPr lang="fr-CA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8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Presenters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Francine Ferland, </a:t>
            </a:r>
            <a:r>
              <a:rPr lang="fr-CA" b="1" dirty="0" err="1"/>
              <a:t>Ph.D</a:t>
            </a:r>
            <a:endParaRPr lang="fr-CA" b="1" dirty="0"/>
          </a:p>
          <a:p>
            <a:pPr lvl="1"/>
            <a:r>
              <a:rPr lang="fr-CA" dirty="0"/>
              <a:t>Addiction </a:t>
            </a:r>
            <a:r>
              <a:rPr lang="fr-CA" dirty="0" err="1"/>
              <a:t>Research</a:t>
            </a:r>
            <a:r>
              <a:rPr lang="fr-CA" dirty="0"/>
              <a:t> Service, CIUSSS de la Capitale-Nationale and CISSS de Chaudière-Appalaches</a:t>
            </a:r>
          </a:p>
          <a:p>
            <a:r>
              <a:rPr lang="fr-CA" b="1" dirty="0"/>
              <a:t>Joël Tremblay, </a:t>
            </a:r>
            <a:r>
              <a:rPr lang="fr-CA" b="1" dirty="0" err="1"/>
              <a:t>Ph.D</a:t>
            </a:r>
            <a:r>
              <a:rPr lang="fr-CA" b="1" dirty="0"/>
              <a:t>.</a:t>
            </a:r>
          </a:p>
          <a:p>
            <a:pPr lvl="1"/>
            <a:r>
              <a:rPr lang="fr-CA" dirty="0"/>
              <a:t>Professor in the </a:t>
            </a:r>
            <a:r>
              <a:rPr lang="fr-CA" dirty="0" err="1"/>
              <a:t>Department</a:t>
            </a:r>
            <a:r>
              <a:rPr lang="fr-CA" dirty="0"/>
              <a:t> of </a:t>
            </a:r>
            <a:r>
              <a:rPr lang="fr-CA" dirty="0" err="1"/>
              <a:t>Psychoeducation</a:t>
            </a:r>
            <a:r>
              <a:rPr lang="fr-CA" dirty="0"/>
              <a:t> of the Université du Québec à Trois-Rivières and </a:t>
            </a:r>
            <a:r>
              <a:rPr lang="fr-CA" dirty="0" err="1"/>
              <a:t>scientific</a:t>
            </a:r>
            <a:r>
              <a:rPr lang="fr-CA" dirty="0"/>
              <a:t> </a:t>
            </a:r>
            <a:r>
              <a:rPr lang="fr-CA" dirty="0" err="1"/>
              <a:t>director</a:t>
            </a:r>
            <a:r>
              <a:rPr lang="fr-CA" dirty="0"/>
              <a:t> of the RISQ</a:t>
            </a:r>
          </a:p>
          <a:p>
            <a:r>
              <a:rPr lang="fr-CA" b="1" dirty="0"/>
              <a:t>Caroline Thériault, </a:t>
            </a:r>
            <a:r>
              <a:rPr lang="fr-CA" b="1" dirty="0" err="1"/>
              <a:t>M.Sc</a:t>
            </a:r>
            <a:r>
              <a:rPr lang="fr-CA" b="1" dirty="0"/>
              <a:t>.</a:t>
            </a:r>
          </a:p>
          <a:p>
            <a:pPr lvl="1"/>
            <a:r>
              <a:rPr lang="fr-CA" dirty="0" err="1"/>
              <a:t>Doctorate</a:t>
            </a:r>
            <a:r>
              <a:rPr lang="fr-CA" dirty="0"/>
              <a:t> </a:t>
            </a:r>
            <a:r>
              <a:rPr lang="fr-CA" dirty="0" err="1"/>
              <a:t>student</a:t>
            </a:r>
            <a:r>
              <a:rPr lang="fr-CA" dirty="0"/>
              <a:t> in </a:t>
            </a:r>
            <a:r>
              <a:rPr lang="fr-CA" dirty="0" err="1"/>
              <a:t>Psychoeducation</a:t>
            </a:r>
            <a:r>
              <a:rPr lang="fr-CA" dirty="0"/>
              <a:t>, Laval </a:t>
            </a:r>
            <a:r>
              <a:rPr lang="fr-CA" dirty="0" err="1"/>
              <a:t>University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34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EB41B0-0E7A-B08B-539D-46ABE1AB2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068" y="1123837"/>
            <a:ext cx="3197158" cy="4601183"/>
          </a:xfrm>
        </p:spPr>
        <p:txBody>
          <a:bodyPr/>
          <a:lstStyle/>
          <a:p>
            <a:pPr algn="ctr"/>
            <a:r>
              <a:rPr lang="fr-CA" dirty="0"/>
              <a:t>Quebec Addiction Services </a:t>
            </a:r>
            <a:r>
              <a:rPr lang="fr-CA" dirty="0" err="1"/>
              <a:t>Assessment</a:t>
            </a:r>
            <a:r>
              <a:rPr lang="fr-CA" dirty="0"/>
              <a:t> – Family </a:t>
            </a:r>
            <a:r>
              <a:rPr lang="fr-CA" dirty="0" err="1"/>
              <a:t>Members</a:t>
            </a:r>
            <a:br>
              <a:rPr lang="fr-CA" dirty="0"/>
            </a:br>
            <a:br>
              <a:rPr lang="fr-CA" dirty="0"/>
            </a:br>
            <a:r>
              <a:rPr lang="fr-CA" dirty="0"/>
              <a:t>QASA-FM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C8160E-757F-8290-7185-E879DF0BF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The </a:t>
            </a:r>
            <a:r>
              <a:rPr lang="fr-CA" dirty="0" err="1"/>
              <a:t>health</a:t>
            </a:r>
            <a:r>
              <a:rPr lang="fr-CA" dirty="0"/>
              <a:t> </a:t>
            </a:r>
            <a:r>
              <a:rPr lang="fr-CA" dirty="0" err="1"/>
              <a:t>law</a:t>
            </a:r>
            <a:r>
              <a:rPr lang="fr-CA" dirty="0"/>
              <a:t> </a:t>
            </a:r>
            <a:r>
              <a:rPr lang="fr-CA" dirty="0" err="1"/>
              <a:t>that</a:t>
            </a:r>
            <a:r>
              <a:rPr lang="fr-CA" dirty="0"/>
              <a:t> </a:t>
            </a:r>
            <a:r>
              <a:rPr lang="fr-CA" dirty="0" err="1"/>
              <a:t>created</a:t>
            </a:r>
            <a:r>
              <a:rPr lang="fr-CA" dirty="0"/>
              <a:t> </a:t>
            </a:r>
            <a:r>
              <a:rPr lang="fr-CA" dirty="0" err="1"/>
              <a:t>Quebec’s</a:t>
            </a:r>
            <a:r>
              <a:rPr lang="fr-CA" dirty="0"/>
              <a:t> </a:t>
            </a:r>
            <a:r>
              <a:rPr lang="fr-CA" dirty="0" err="1"/>
              <a:t>specialised</a:t>
            </a:r>
            <a:r>
              <a:rPr lang="fr-CA" dirty="0"/>
              <a:t> addiction centers </a:t>
            </a:r>
            <a:r>
              <a:rPr lang="fr-CA" dirty="0" err="1"/>
              <a:t>includes</a:t>
            </a:r>
            <a:r>
              <a:rPr lang="fr-CA" dirty="0"/>
              <a:t> services for </a:t>
            </a:r>
            <a:r>
              <a:rPr lang="fr-CA" dirty="0" err="1"/>
              <a:t>family</a:t>
            </a:r>
            <a:r>
              <a:rPr lang="fr-CA" dirty="0"/>
              <a:t> </a:t>
            </a:r>
            <a:r>
              <a:rPr lang="fr-CA" dirty="0" err="1"/>
              <a:t>members</a:t>
            </a:r>
            <a:r>
              <a:rPr lang="fr-CA" dirty="0"/>
              <a:t> as one of </a:t>
            </a:r>
            <a:r>
              <a:rPr lang="fr-CA" dirty="0" err="1"/>
              <a:t>their</a:t>
            </a:r>
            <a:r>
              <a:rPr lang="fr-CA" dirty="0"/>
              <a:t> </a:t>
            </a:r>
            <a:r>
              <a:rPr lang="fr-CA" dirty="0" err="1"/>
              <a:t>core</a:t>
            </a:r>
            <a:r>
              <a:rPr lang="fr-CA" dirty="0"/>
              <a:t> missions.</a:t>
            </a:r>
          </a:p>
          <a:p>
            <a:r>
              <a:rPr lang="fr-CA" dirty="0" err="1"/>
              <a:t>Development</a:t>
            </a:r>
            <a:r>
              <a:rPr lang="fr-CA" dirty="0"/>
              <a:t> of an </a:t>
            </a:r>
            <a:r>
              <a:rPr lang="fr-CA" dirty="0" err="1"/>
              <a:t>assessment</a:t>
            </a:r>
            <a:r>
              <a:rPr lang="fr-CA" dirty="0"/>
              <a:t> </a:t>
            </a:r>
            <a:r>
              <a:rPr lang="fr-CA" dirty="0" err="1"/>
              <a:t>battery</a:t>
            </a:r>
            <a:r>
              <a:rPr lang="fr-CA" dirty="0"/>
              <a:t> to use at the services entry of </a:t>
            </a:r>
            <a:r>
              <a:rPr lang="fr-CA" dirty="0" err="1"/>
              <a:t>family</a:t>
            </a:r>
            <a:r>
              <a:rPr lang="fr-CA" dirty="0"/>
              <a:t> </a:t>
            </a:r>
            <a:r>
              <a:rPr lang="fr-CA" dirty="0" err="1"/>
              <a:t>members</a:t>
            </a:r>
            <a:r>
              <a:rPr lang="fr-CA" dirty="0"/>
              <a:t> and </a:t>
            </a:r>
            <a:r>
              <a:rPr lang="fr-CA" dirty="0" err="1"/>
              <a:t>friends</a:t>
            </a:r>
            <a:endParaRPr lang="fr-CA" dirty="0"/>
          </a:p>
          <a:p>
            <a:r>
              <a:rPr lang="fr-CA" dirty="0"/>
              <a:t>Part of: </a:t>
            </a:r>
          </a:p>
          <a:p>
            <a:pPr lvl="1"/>
            <a:r>
              <a:rPr lang="fr-CA" dirty="0" err="1"/>
              <a:t>Development</a:t>
            </a:r>
            <a:r>
              <a:rPr lang="fr-CA" dirty="0"/>
              <a:t> of a full </a:t>
            </a:r>
            <a:r>
              <a:rPr lang="fr-CA" dirty="0" err="1"/>
              <a:t>assessment</a:t>
            </a:r>
            <a:r>
              <a:rPr lang="fr-CA" dirty="0"/>
              <a:t> </a:t>
            </a:r>
            <a:r>
              <a:rPr lang="fr-CA" dirty="0" err="1"/>
              <a:t>battery</a:t>
            </a:r>
            <a:r>
              <a:rPr lang="fr-CA" dirty="0"/>
              <a:t> in addiction for Quebec</a:t>
            </a:r>
          </a:p>
          <a:p>
            <a:pPr lvl="1"/>
            <a:r>
              <a:rPr lang="fr-CA" dirty="0"/>
              <a:t>1.4 million Can$ </a:t>
            </a:r>
            <a:r>
              <a:rPr lang="fr-CA" dirty="0" err="1"/>
              <a:t>grants</a:t>
            </a:r>
            <a:endParaRPr lang="fr-CA" dirty="0"/>
          </a:p>
          <a:p>
            <a:pPr lvl="1"/>
            <a:r>
              <a:rPr lang="fr-CA" dirty="0"/>
              <a:t>6 </a:t>
            </a:r>
            <a:r>
              <a:rPr lang="fr-CA" dirty="0" err="1"/>
              <a:t>years</a:t>
            </a:r>
            <a:r>
              <a:rPr lang="fr-CA" dirty="0"/>
              <a:t> of </a:t>
            </a:r>
            <a:r>
              <a:rPr lang="fr-CA" dirty="0" err="1"/>
              <a:t>work</a:t>
            </a:r>
            <a:endParaRPr lang="fr-CA" dirty="0"/>
          </a:p>
          <a:p>
            <a:pPr lvl="1"/>
            <a:r>
              <a:rPr lang="fr-CA" dirty="0"/>
              <a:t>Fall 2025 pilot </a:t>
            </a:r>
            <a:r>
              <a:rPr lang="fr-CA" dirty="0" err="1"/>
              <a:t>deployment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585047-3D8C-DC95-2DBF-CD6D1DCB7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61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72B12-E268-A0C6-45C0-026F832F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QASA-FM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6BD5E-3BA1-D242-9D6F-31C0113C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275" y="752475"/>
            <a:ext cx="8214806" cy="6105525"/>
          </a:xfrm>
        </p:spPr>
        <p:txBody>
          <a:bodyPr>
            <a:normAutofit/>
          </a:bodyPr>
          <a:lstStyle/>
          <a:p>
            <a:r>
              <a:rPr lang="fr-CA" dirty="0"/>
              <a:t>Dimensions to </a:t>
            </a:r>
            <a:r>
              <a:rPr lang="fr-CA" dirty="0" err="1"/>
              <a:t>be</a:t>
            </a:r>
            <a:r>
              <a:rPr lang="fr-CA" dirty="0"/>
              <a:t> </a:t>
            </a:r>
            <a:r>
              <a:rPr lang="fr-CA" dirty="0" err="1"/>
              <a:t>included</a:t>
            </a:r>
            <a:r>
              <a:rPr lang="fr-CA" dirty="0"/>
              <a:t> in the QASA-FM</a:t>
            </a:r>
          </a:p>
          <a:p>
            <a:pPr lvl="1"/>
            <a:r>
              <a:rPr lang="fr-CA" dirty="0"/>
              <a:t>Goal of consultation</a:t>
            </a:r>
          </a:p>
          <a:p>
            <a:pPr lvl="2"/>
            <a:r>
              <a:rPr lang="fr-CA" dirty="0" err="1"/>
              <a:t>Improve</a:t>
            </a:r>
            <a:r>
              <a:rPr lang="fr-CA" dirty="0"/>
              <a:t> </a:t>
            </a:r>
            <a:r>
              <a:rPr lang="fr-CA" dirty="0" err="1"/>
              <a:t>my</a:t>
            </a:r>
            <a:r>
              <a:rPr lang="fr-CA" dirty="0"/>
              <a:t> </a:t>
            </a:r>
            <a:r>
              <a:rPr lang="fr-CA" dirty="0" err="1"/>
              <a:t>well-being</a:t>
            </a:r>
            <a:endParaRPr lang="fr-CA" dirty="0"/>
          </a:p>
          <a:p>
            <a:pPr lvl="2"/>
            <a:r>
              <a:rPr lang="fr-CA" dirty="0" err="1"/>
              <a:t>Improve</a:t>
            </a:r>
            <a:r>
              <a:rPr lang="fr-CA" dirty="0"/>
              <a:t> impact on substance/gambling</a:t>
            </a:r>
          </a:p>
          <a:p>
            <a:pPr lvl="2"/>
            <a:r>
              <a:rPr lang="fr-CA" dirty="0" err="1"/>
              <a:t>Protect</a:t>
            </a:r>
            <a:r>
              <a:rPr lang="fr-CA" dirty="0"/>
              <a:t> </a:t>
            </a:r>
            <a:r>
              <a:rPr lang="fr-CA" dirty="0" err="1"/>
              <a:t>my</a:t>
            </a:r>
            <a:r>
              <a:rPr lang="fr-CA" dirty="0"/>
              <a:t> </a:t>
            </a:r>
            <a:r>
              <a:rPr lang="fr-CA" dirty="0" err="1"/>
              <a:t>family</a:t>
            </a:r>
            <a:endParaRPr lang="fr-CA" dirty="0"/>
          </a:p>
          <a:p>
            <a:pPr lvl="1"/>
            <a:r>
              <a:rPr lang="fr-CA" dirty="0"/>
              <a:t>Type of </a:t>
            </a:r>
            <a:r>
              <a:rPr lang="fr-CA" dirty="0" err="1"/>
              <a:t>link</a:t>
            </a:r>
            <a:r>
              <a:rPr lang="fr-CA" dirty="0"/>
              <a:t> (</a:t>
            </a:r>
            <a:r>
              <a:rPr lang="fr-CA" dirty="0" err="1"/>
              <a:t>partner</a:t>
            </a:r>
            <a:r>
              <a:rPr lang="fr-CA" dirty="0"/>
              <a:t>, parent, etc.)</a:t>
            </a:r>
          </a:p>
          <a:p>
            <a:pPr lvl="1"/>
            <a:r>
              <a:rPr lang="fr-CA" dirty="0"/>
              <a:t>Finances/</a:t>
            </a:r>
            <a:r>
              <a:rPr lang="fr-CA" dirty="0" err="1"/>
              <a:t>employment</a:t>
            </a:r>
            <a:endParaRPr lang="fr-CA" dirty="0"/>
          </a:p>
          <a:p>
            <a:pPr lvl="1"/>
            <a:r>
              <a:rPr lang="fr-CA" dirty="0"/>
              <a:t>Living </a:t>
            </a:r>
            <a:r>
              <a:rPr lang="fr-CA" dirty="0" err="1"/>
              <a:t>arrangments</a:t>
            </a:r>
            <a:endParaRPr lang="fr-CA" dirty="0"/>
          </a:p>
          <a:p>
            <a:pPr lvl="1"/>
            <a:r>
              <a:rPr lang="fr-CA" dirty="0" err="1"/>
              <a:t>Quality</a:t>
            </a:r>
            <a:r>
              <a:rPr lang="fr-CA" dirty="0"/>
              <a:t> of social support and </a:t>
            </a:r>
            <a:r>
              <a:rPr lang="fr-CA" dirty="0" err="1"/>
              <a:t>Loneliness</a:t>
            </a:r>
            <a:endParaRPr lang="fr-CA" dirty="0"/>
          </a:p>
          <a:p>
            <a:pPr lvl="1"/>
            <a:r>
              <a:rPr lang="fr-CA" dirty="0"/>
              <a:t>Social </a:t>
            </a:r>
            <a:r>
              <a:rPr lang="fr-CA" dirty="0" err="1"/>
              <a:t>competence</a:t>
            </a:r>
            <a:r>
              <a:rPr lang="fr-CA" dirty="0"/>
              <a:t> </a:t>
            </a:r>
          </a:p>
          <a:p>
            <a:pPr lvl="2"/>
            <a:r>
              <a:rPr lang="fr-CA" sz="1400" dirty="0"/>
              <a:t>(WHO-DAS 2.0, social network </a:t>
            </a:r>
            <a:r>
              <a:rPr lang="fr-CA" sz="1400" dirty="0" err="1"/>
              <a:t>scale</a:t>
            </a:r>
            <a:r>
              <a:rPr lang="fr-CA" sz="1400" dirty="0"/>
              <a:t>; Inventory of </a:t>
            </a:r>
            <a:r>
              <a:rPr lang="fr-CA" sz="1400" dirty="0" err="1"/>
              <a:t>interpersonal</a:t>
            </a:r>
            <a:r>
              <a:rPr lang="fr-CA" sz="1400" dirty="0"/>
              <a:t> </a:t>
            </a:r>
            <a:r>
              <a:rPr lang="fr-CA" sz="1400" dirty="0" err="1"/>
              <a:t>problems</a:t>
            </a:r>
            <a:r>
              <a:rPr lang="fr-CA" sz="1400" dirty="0"/>
              <a:t> – IIP but </a:t>
            </a:r>
            <a:r>
              <a:rPr lang="fr-CA" sz="1400" dirty="0" err="1"/>
              <a:t>reframed</a:t>
            </a:r>
            <a:r>
              <a:rPr lang="fr-CA" sz="1400" dirty="0"/>
              <a:t> </a:t>
            </a:r>
            <a:r>
              <a:rPr lang="fr-CA" sz="1400" dirty="0" err="1"/>
              <a:t>into</a:t>
            </a:r>
            <a:r>
              <a:rPr lang="fr-CA" sz="1400" dirty="0"/>
              <a:t> </a:t>
            </a:r>
            <a:r>
              <a:rPr lang="fr-CA" sz="1400" dirty="0" err="1"/>
              <a:t>Interpersonal</a:t>
            </a:r>
            <a:r>
              <a:rPr lang="fr-CA" sz="1400" dirty="0"/>
              <a:t> </a:t>
            </a:r>
            <a:r>
              <a:rPr lang="fr-CA" sz="1400" dirty="0" err="1"/>
              <a:t>Strengths</a:t>
            </a:r>
            <a:r>
              <a:rPr lang="fr-CA" sz="1400" dirty="0"/>
              <a:t>)</a:t>
            </a:r>
            <a:endParaRPr lang="fr-CA" dirty="0"/>
          </a:p>
          <a:p>
            <a:pPr lvl="1"/>
            <a:r>
              <a:rPr lang="fr-CA" dirty="0" err="1"/>
              <a:t>Quality</a:t>
            </a:r>
            <a:r>
              <a:rPr lang="fr-CA" dirty="0"/>
              <a:t> couple </a:t>
            </a:r>
            <a:r>
              <a:rPr lang="fr-CA" dirty="0" err="1"/>
              <a:t>relationship</a:t>
            </a:r>
            <a:r>
              <a:rPr lang="fr-CA" dirty="0"/>
              <a:t> </a:t>
            </a:r>
            <a:r>
              <a:rPr lang="fr-CA" sz="1800" dirty="0"/>
              <a:t>(DAS-4)</a:t>
            </a:r>
            <a:endParaRPr lang="fr-CA" dirty="0"/>
          </a:p>
          <a:p>
            <a:pPr lvl="1"/>
            <a:r>
              <a:rPr lang="fr-CA" dirty="0"/>
              <a:t>Family </a:t>
            </a:r>
            <a:r>
              <a:rPr lang="fr-CA" dirty="0" err="1"/>
              <a:t>Functionning</a:t>
            </a:r>
            <a:r>
              <a:rPr lang="fr-CA" dirty="0"/>
              <a:t> </a:t>
            </a:r>
            <a:r>
              <a:rPr lang="fr-CA" sz="2000" dirty="0"/>
              <a:t>(FAD-12)</a:t>
            </a:r>
            <a:endParaRPr lang="fr-CA" dirty="0"/>
          </a:p>
          <a:p>
            <a:pPr lvl="1"/>
            <a:r>
              <a:rPr lang="fr-CA" dirty="0"/>
              <a:t>Parental </a:t>
            </a:r>
            <a:r>
              <a:rPr lang="fr-CA" dirty="0" err="1"/>
              <a:t>abilities</a:t>
            </a:r>
            <a:r>
              <a:rPr lang="fr-CA" dirty="0"/>
              <a:t> </a:t>
            </a:r>
            <a:r>
              <a:rPr lang="fr-CA" sz="2000" dirty="0"/>
              <a:t>(Frick et al., 1991, Alabama </a:t>
            </a:r>
            <a:r>
              <a:rPr lang="fr-CA" sz="2000" dirty="0" err="1"/>
              <a:t>Parenting</a:t>
            </a:r>
            <a:r>
              <a:rPr lang="fr-CA" sz="2000" dirty="0"/>
              <a:t> </a:t>
            </a:r>
            <a:r>
              <a:rPr lang="fr-CA" sz="2000" dirty="0" err="1"/>
              <a:t>Competencies</a:t>
            </a:r>
            <a:r>
              <a:rPr lang="fr-CA" sz="2000" dirty="0"/>
              <a:t>)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D9F576-426F-449A-2613-048075D2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9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99849D-27CA-F7F3-462B-B915D18A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err="1"/>
              <a:t>Drawing</a:t>
            </a:r>
            <a:r>
              <a:rPr lang="fr-CA" dirty="0"/>
              <a:t> </a:t>
            </a:r>
            <a:br>
              <a:rPr lang="fr-CA" dirty="0"/>
            </a:br>
            <a:r>
              <a:rPr lang="fr-CA" dirty="0" err="1"/>
              <a:t>your</a:t>
            </a:r>
            <a:r>
              <a:rPr lang="fr-CA" dirty="0"/>
              <a:t> social network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D2424D-ED4A-FE22-B252-935215C1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D5D727-1BF6-AE25-C0B7-627C4E64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77EFEDB-0A44-0B77-9A2A-489069078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467" y="136525"/>
            <a:ext cx="7462883" cy="673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64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72B12-E268-A0C6-45C0-026F832F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QASA-FM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6BD5E-3BA1-D242-9D6F-31C0113C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275" y="752475"/>
            <a:ext cx="8214806" cy="6105525"/>
          </a:xfrm>
        </p:spPr>
        <p:txBody>
          <a:bodyPr>
            <a:normAutofit/>
          </a:bodyPr>
          <a:lstStyle/>
          <a:p>
            <a:r>
              <a:rPr lang="fr-CA" dirty="0"/>
              <a:t>Dimensions to </a:t>
            </a:r>
            <a:r>
              <a:rPr lang="fr-CA" dirty="0" err="1"/>
              <a:t>be</a:t>
            </a:r>
            <a:r>
              <a:rPr lang="fr-CA" dirty="0"/>
              <a:t> </a:t>
            </a:r>
            <a:r>
              <a:rPr lang="fr-CA" dirty="0" err="1"/>
              <a:t>included</a:t>
            </a:r>
            <a:r>
              <a:rPr lang="fr-CA" dirty="0"/>
              <a:t> in the QASA-FM</a:t>
            </a:r>
          </a:p>
          <a:p>
            <a:pPr lvl="1"/>
            <a:r>
              <a:rPr lang="fr-CA" dirty="0"/>
              <a:t>Legal situation</a:t>
            </a:r>
          </a:p>
          <a:p>
            <a:pPr lvl="1"/>
            <a:r>
              <a:rPr lang="fr-CA" dirty="0"/>
              <a:t>Psychological </a:t>
            </a:r>
            <a:r>
              <a:rPr lang="fr-CA" dirty="0" err="1"/>
              <a:t>health</a:t>
            </a:r>
            <a:endParaRPr lang="fr-CA" dirty="0"/>
          </a:p>
          <a:p>
            <a:pPr lvl="2"/>
            <a:r>
              <a:rPr lang="fr-CA" dirty="0"/>
              <a:t>Self-</a:t>
            </a:r>
            <a:r>
              <a:rPr lang="fr-CA" dirty="0" err="1"/>
              <a:t>esteem</a:t>
            </a:r>
            <a:endParaRPr lang="fr-CA" dirty="0"/>
          </a:p>
          <a:p>
            <a:pPr lvl="2"/>
            <a:r>
              <a:rPr lang="fr-CA" dirty="0" err="1"/>
              <a:t>Anxiety</a:t>
            </a:r>
            <a:r>
              <a:rPr lang="fr-CA" dirty="0"/>
              <a:t>, </a:t>
            </a:r>
            <a:r>
              <a:rPr lang="fr-CA" dirty="0" err="1"/>
              <a:t>depression</a:t>
            </a:r>
            <a:r>
              <a:rPr lang="fr-CA" dirty="0"/>
              <a:t>/</a:t>
            </a:r>
            <a:r>
              <a:rPr lang="fr-CA" dirty="0" err="1"/>
              <a:t>Well-being</a:t>
            </a:r>
            <a:r>
              <a:rPr lang="fr-CA" dirty="0"/>
              <a:t> (WHO-5)</a:t>
            </a:r>
          </a:p>
          <a:p>
            <a:pPr lvl="2"/>
            <a:r>
              <a:rPr lang="fr-CA" dirty="0" err="1"/>
              <a:t>Resilience</a:t>
            </a:r>
            <a:endParaRPr lang="fr-CA" dirty="0"/>
          </a:p>
          <a:p>
            <a:pPr lvl="2"/>
            <a:r>
              <a:rPr lang="fr-CA" dirty="0"/>
              <a:t>Important life </a:t>
            </a:r>
            <a:r>
              <a:rPr lang="fr-CA" dirty="0" err="1"/>
              <a:t>events</a:t>
            </a:r>
            <a:r>
              <a:rPr lang="fr-CA" dirty="0"/>
              <a:t> + PTSD/symptômes</a:t>
            </a:r>
          </a:p>
          <a:p>
            <a:pPr lvl="2"/>
            <a:r>
              <a:rPr lang="fr-CA" dirty="0"/>
              <a:t>The </a:t>
            </a:r>
            <a:r>
              <a:rPr lang="fr-CA" dirty="0" err="1"/>
              <a:t>meaning</a:t>
            </a:r>
            <a:r>
              <a:rPr lang="fr-CA" dirty="0"/>
              <a:t> of life / positive </a:t>
            </a:r>
            <a:r>
              <a:rPr lang="fr-CA" dirty="0" err="1"/>
              <a:t>view</a:t>
            </a:r>
            <a:r>
              <a:rPr lang="fr-CA" dirty="0"/>
              <a:t> of the future</a:t>
            </a:r>
          </a:p>
          <a:p>
            <a:pPr lvl="2"/>
            <a:r>
              <a:rPr lang="fr-CA" dirty="0"/>
              <a:t>Gratitude/</a:t>
            </a:r>
            <a:r>
              <a:rPr lang="fr-CA" dirty="0" err="1"/>
              <a:t>gratefullness</a:t>
            </a:r>
            <a:endParaRPr lang="fr-CA" dirty="0"/>
          </a:p>
          <a:p>
            <a:pPr lvl="2"/>
            <a:r>
              <a:rPr lang="fr-CA" dirty="0"/>
              <a:t>Physical </a:t>
            </a:r>
            <a:r>
              <a:rPr lang="fr-CA" dirty="0" err="1"/>
              <a:t>health</a:t>
            </a:r>
            <a:r>
              <a:rPr lang="fr-CA" dirty="0"/>
              <a:t> (brief)</a:t>
            </a:r>
          </a:p>
          <a:p>
            <a:pPr lvl="2"/>
            <a:r>
              <a:rPr lang="fr-CA" dirty="0" err="1"/>
              <a:t>Strength</a:t>
            </a:r>
            <a:r>
              <a:rPr lang="fr-CA" dirty="0"/>
              <a:t> of cultural </a:t>
            </a:r>
            <a:r>
              <a:rPr lang="fr-CA" dirty="0" err="1"/>
              <a:t>belonging</a:t>
            </a:r>
            <a:endParaRPr lang="fr-CA" dirty="0"/>
          </a:p>
          <a:p>
            <a:pPr lvl="2"/>
            <a:r>
              <a:rPr lang="fr-CA" dirty="0"/>
              <a:t>Importance of </a:t>
            </a:r>
            <a:r>
              <a:rPr lang="fr-CA" dirty="0" err="1"/>
              <a:t>spirituality</a:t>
            </a:r>
            <a:endParaRPr lang="fr-CA" dirty="0"/>
          </a:p>
          <a:p>
            <a:pPr lvl="2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D9F576-426F-449A-2613-048075D2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4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72B12-E268-A0C6-45C0-026F832F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fr-CA" dirty="0"/>
              <a:t>QASA-FM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6BD5E-3BA1-D242-9D6F-31C0113C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07186"/>
            <a:ext cx="7315200" cy="4303801"/>
          </a:xfrm>
        </p:spPr>
        <p:txBody>
          <a:bodyPr>
            <a:normAutofit/>
          </a:bodyPr>
          <a:lstStyle/>
          <a:p>
            <a:r>
              <a:rPr lang="fr-CA" dirty="0"/>
              <a:t>Dimensions to </a:t>
            </a:r>
            <a:r>
              <a:rPr lang="fr-CA" dirty="0" err="1"/>
              <a:t>be</a:t>
            </a:r>
            <a:r>
              <a:rPr lang="fr-CA" dirty="0"/>
              <a:t> </a:t>
            </a:r>
            <a:r>
              <a:rPr lang="fr-CA" dirty="0" err="1"/>
              <a:t>included</a:t>
            </a:r>
            <a:r>
              <a:rPr lang="fr-CA" dirty="0"/>
              <a:t> in the QASA-FM</a:t>
            </a:r>
          </a:p>
          <a:p>
            <a:pPr lvl="1"/>
            <a:r>
              <a:rPr lang="fr-CA" dirty="0"/>
              <a:t>Addiction </a:t>
            </a:r>
            <a:r>
              <a:rPr lang="fr-CA" dirty="0" err="1"/>
              <a:t>severity</a:t>
            </a:r>
            <a:r>
              <a:rPr lang="fr-CA" dirty="0"/>
              <a:t> of the </a:t>
            </a:r>
            <a:r>
              <a:rPr lang="fr-CA" dirty="0" err="1"/>
              <a:t>loved</a:t>
            </a:r>
            <a:r>
              <a:rPr lang="fr-CA" dirty="0"/>
              <a:t> one</a:t>
            </a:r>
          </a:p>
          <a:p>
            <a:pPr lvl="1"/>
            <a:r>
              <a:rPr lang="fr-CA" dirty="0" err="1"/>
              <a:t>His</a:t>
            </a:r>
            <a:r>
              <a:rPr lang="fr-CA" dirty="0"/>
              <a:t>/</a:t>
            </a:r>
            <a:r>
              <a:rPr lang="fr-CA" dirty="0" err="1"/>
              <a:t>her</a:t>
            </a:r>
            <a:r>
              <a:rPr lang="fr-CA" dirty="0"/>
              <a:t> motivation to change</a:t>
            </a:r>
          </a:p>
          <a:p>
            <a:pPr lvl="1"/>
            <a:r>
              <a:rPr lang="fr-CA" dirty="0" err="1"/>
              <a:t>Level</a:t>
            </a:r>
            <a:r>
              <a:rPr lang="fr-CA" dirty="0"/>
              <a:t> of </a:t>
            </a:r>
            <a:r>
              <a:rPr lang="fr-CA" dirty="0" err="1"/>
              <a:t>adequacy</a:t>
            </a:r>
            <a:r>
              <a:rPr lang="fr-CA" dirty="0"/>
              <a:t> of the </a:t>
            </a:r>
            <a:r>
              <a:rPr lang="fr-CA" dirty="0" err="1"/>
              <a:t>loved</a:t>
            </a:r>
            <a:r>
              <a:rPr lang="fr-CA" dirty="0"/>
              <a:t> one / </a:t>
            </a:r>
            <a:r>
              <a:rPr lang="fr-CA" dirty="0" err="1"/>
              <a:t>domains</a:t>
            </a:r>
            <a:r>
              <a:rPr lang="fr-CA" dirty="0"/>
              <a:t> of life</a:t>
            </a:r>
          </a:p>
          <a:p>
            <a:pPr lvl="1"/>
            <a:r>
              <a:rPr lang="fr-CA" dirty="0"/>
              <a:t>Impact of addiction on the FM</a:t>
            </a:r>
          </a:p>
          <a:p>
            <a:pPr lvl="1"/>
            <a:r>
              <a:rPr lang="fr-CA" dirty="0"/>
              <a:t>Coping questionnaire (Québec version in validation)</a:t>
            </a:r>
          </a:p>
          <a:p>
            <a:pPr lvl="1"/>
            <a:r>
              <a:rPr lang="fr-CA" dirty="0"/>
              <a:t>FM perception of addiction (</a:t>
            </a:r>
            <a:r>
              <a:rPr lang="fr-CA" dirty="0" err="1"/>
              <a:t>chronicity</a:t>
            </a:r>
            <a:r>
              <a:rPr lang="fr-CA" dirty="0"/>
              <a:t>, relapses, abstinence vs </a:t>
            </a:r>
            <a:r>
              <a:rPr lang="fr-CA" dirty="0" err="1"/>
              <a:t>moderate</a:t>
            </a:r>
            <a:r>
              <a:rPr lang="fr-CA" dirty="0"/>
              <a:t> use, </a:t>
            </a:r>
            <a:r>
              <a:rPr lang="fr-CA" dirty="0" err="1"/>
              <a:t>roles</a:t>
            </a:r>
            <a:r>
              <a:rPr lang="fr-CA" dirty="0"/>
              <a:t> of </a:t>
            </a:r>
            <a:r>
              <a:rPr lang="fr-CA" dirty="0" err="1"/>
              <a:t>family</a:t>
            </a:r>
            <a:r>
              <a:rPr lang="fr-CA" dirty="0"/>
              <a:t> </a:t>
            </a:r>
            <a:r>
              <a:rPr lang="fr-CA" dirty="0" err="1"/>
              <a:t>members</a:t>
            </a:r>
            <a:r>
              <a:rPr lang="fr-CA" dirty="0"/>
              <a:t>, attributions, etc.)</a:t>
            </a:r>
          </a:p>
          <a:p>
            <a:pPr lvl="1"/>
            <a:r>
              <a:rPr lang="fr-CA" dirty="0"/>
              <a:t>Hope, vision of the futur for </a:t>
            </a:r>
            <a:r>
              <a:rPr lang="fr-CA" dirty="0" err="1"/>
              <a:t>you</a:t>
            </a:r>
            <a:r>
              <a:rPr lang="fr-CA" dirty="0"/>
              <a:t> and </a:t>
            </a:r>
            <a:r>
              <a:rPr lang="fr-CA" dirty="0" err="1"/>
              <a:t>with</a:t>
            </a:r>
            <a:r>
              <a:rPr lang="fr-CA" dirty="0"/>
              <a:t> the </a:t>
            </a:r>
            <a:r>
              <a:rPr lang="fr-CA" dirty="0" err="1"/>
              <a:t>loved</a:t>
            </a:r>
            <a:r>
              <a:rPr lang="fr-CA" dirty="0"/>
              <a:t> one </a:t>
            </a:r>
            <a:r>
              <a:rPr lang="fr-CA" dirty="0" err="1"/>
              <a:t>with</a:t>
            </a:r>
            <a:r>
              <a:rPr lang="fr-CA" dirty="0"/>
              <a:t> an addiction</a:t>
            </a:r>
          </a:p>
          <a:p>
            <a:pPr lvl="2"/>
            <a:endParaRPr lang="fr-CA" dirty="0"/>
          </a:p>
          <a:p>
            <a:pPr lvl="2"/>
            <a:endParaRPr lang="fr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DCACDCF-20E3-9B59-EC70-962EB7DAC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709" y="4321950"/>
            <a:ext cx="8247312" cy="2536050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D9F576-426F-449A-2613-048075D2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72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Thank</a:t>
            </a:r>
            <a:r>
              <a:rPr lang="fr-CA" dirty="0"/>
              <a:t> </a:t>
            </a:r>
            <a:r>
              <a:rPr lang="fr-CA" dirty="0" err="1"/>
              <a:t>you</a:t>
            </a:r>
            <a:r>
              <a:rPr lang="fr-CA" dirty="0"/>
              <a:t>!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8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dirty="0" err="1"/>
              <a:t>Context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were 5.52 billion internet users worldwide in October 2024</a:t>
            </a:r>
            <a:r>
              <a:rPr lang="en-US" baseline="30000" dirty="0"/>
              <a:t>1</a:t>
            </a:r>
          </a:p>
          <a:p>
            <a:pPr lvl="1"/>
            <a:r>
              <a:rPr lang="en-US" dirty="0"/>
              <a:t>Representing 67.5 percent of the global population</a:t>
            </a:r>
          </a:p>
          <a:p>
            <a:r>
              <a:rPr lang="en-US" dirty="0"/>
              <a:t>The presence of Internet introduced many positive changes into the daily activities</a:t>
            </a:r>
          </a:p>
          <a:p>
            <a:r>
              <a:rPr lang="en-US" dirty="0"/>
              <a:t>However, some people are making and excessive use of this new technology and might develop an addiction actually called</a:t>
            </a:r>
          </a:p>
          <a:p>
            <a:pPr marL="0" indent="0" algn="ctr">
              <a:buNone/>
            </a:pPr>
            <a:r>
              <a:rPr lang="en-US" dirty="0"/>
              <a:t>Problematic Internet Use (PIU)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B4F095-5702-45C2-BA7F-99F50DB777F3}"/>
              </a:ext>
            </a:extLst>
          </p:cNvPr>
          <p:cNvSpPr txBox="1"/>
          <p:nvPr/>
        </p:nvSpPr>
        <p:spPr>
          <a:xfrm>
            <a:off x="3465950" y="5982811"/>
            <a:ext cx="83557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tabLst>
                <a:tab pos="179388" algn="l"/>
              </a:tabLst>
            </a:pPr>
            <a:r>
              <a:rPr lang="fr-CA" sz="1400" dirty="0"/>
              <a:t>1.	https://www.statista.com/statistics/617136/digital-population-worldwide/#:~:text=Worldwide%20digital%20population%202024&amp;text=As%20of%20October%202024%2C%20there,percent%20of%20the%20global%20population</a:t>
            </a:r>
          </a:p>
        </p:txBody>
      </p:sp>
    </p:spTree>
    <p:extLst>
      <p:ext uri="{BB962C8B-B14F-4D97-AF65-F5344CB8AC3E}">
        <p14:creationId xmlns:p14="http://schemas.microsoft.com/office/powerpoint/2010/main" val="418856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dirty="0" err="1"/>
              <a:t>Context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err="1"/>
              <a:t>Prevalence</a:t>
            </a:r>
            <a:r>
              <a:rPr lang="fr-CA" dirty="0"/>
              <a:t> of PIU</a:t>
            </a:r>
            <a:r>
              <a:rPr lang="en-US" baseline="30000" dirty="0"/>
              <a:t> 2</a:t>
            </a:r>
            <a:endParaRPr lang="fr-CA" dirty="0"/>
          </a:p>
          <a:p>
            <a:r>
              <a:rPr lang="fr-CA" dirty="0"/>
              <a:t>A</a:t>
            </a:r>
            <a:r>
              <a:rPr lang="en-US" dirty="0" err="1"/>
              <a:t>dolescents</a:t>
            </a:r>
            <a:r>
              <a:rPr lang="en-US" dirty="0"/>
              <a:t>: between 0.8% in Italy and 26.6% in Hong Kong</a:t>
            </a:r>
          </a:p>
          <a:p>
            <a:r>
              <a:rPr lang="en-US" dirty="0"/>
              <a:t>Adults: between 1% (Norway) and 22.8% (Iran)</a:t>
            </a:r>
            <a:endParaRPr lang="fr-CA" baseline="30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5D4F57C-56FB-41F8-88FF-656BBBAC90E4}"/>
              </a:ext>
            </a:extLst>
          </p:cNvPr>
          <p:cNvSpPr txBox="1"/>
          <p:nvPr/>
        </p:nvSpPr>
        <p:spPr>
          <a:xfrm>
            <a:off x="3386144" y="6075298"/>
            <a:ext cx="8511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tabLst>
                <a:tab pos="179388" algn="l"/>
              </a:tabLst>
            </a:pPr>
            <a:r>
              <a:rPr lang="fr-CA" sz="1400" dirty="0"/>
              <a:t>2.	</a:t>
            </a:r>
            <a:r>
              <a:rPr lang="fr-CA" sz="1400" dirty="0" err="1"/>
              <a:t>Kuss</a:t>
            </a:r>
            <a:r>
              <a:rPr lang="fr-CA" sz="1400" dirty="0"/>
              <a:t>, D.J., Griffiths, M.D., </a:t>
            </a:r>
            <a:r>
              <a:rPr lang="fr-CA" sz="1400" dirty="0" err="1"/>
              <a:t>Karila</a:t>
            </a:r>
            <a:r>
              <a:rPr lang="fr-CA" sz="1400" dirty="0"/>
              <a:t>, L., &amp; Bilieux, J. (2014). Internet addiction: a </a:t>
            </a:r>
            <a:r>
              <a:rPr lang="en-US" sz="1400" dirty="0"/>
              <a:t>review of epidemiological research for the last decade. </a:t>
            </a:r>
            <a:r>
              <a:rPr lang="en-US" sz="1400" i="1" dirty="0"/>
              <a:t>Current </a:t>
            </a:r>
            <a:r>
              <a:rPr lang="fr-CA" sz="1400" i="1" dirty="0" err="1"/>
              <a:t>Pharmalogical</a:t>
            </a:r>
            <a:r>
              <a:rPr lang="fr-CA" sz="1400" i="1" dirty="0"/>
              <a:t> Design,20</a:t>
            </a:r>
            <a:r>
              <a:rPr lang="fr-CA" sz="1400" dirty="0"/>
              <a:t>, 4026–4052. DOI: </a:t>
            </a:r>
            <a:r>
              <a:rPr lang="fr-CA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10.2174/13816128113199990617</a:t>
            </a:r>
            <a:endParaRPr lang="fr-CA" sz="1400" dirty="0"/>
          </a:p>
          <a:p>
            <a:endParaRPr lang="fr-CA" sz="1400" dirty="0"/>
          </a:p>
          <a:p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124341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dirty="0" err="1"/>
              <a:t>Context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PIU has become a serious public health issue</a:t>
            </a:r>
          </a:p>
          <a:p>
            <a:r>
              <a:rPr lang="en-US" dirty="0"/>
              <a:t>Actual studies focus mainly 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Few studies have taken into consideration the concerned significant others (CSOs) of people </a:t>
            </a:r>
            <a:r>
              <a:rPr lang="fr-CA" dirty="0" err="1"/>
              <a:t>with</a:t>
            </a:r>
            <a:r>
              <a:rPr lang="fr-CA" dirty="0"/>
              <a:t> PIU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DA84B41-F342-43B9-8D82-5D3E0F678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847557"/>
              </p:ext>
            </p:extLst>
          </p:nvPr>
        </p:nvGraphicFramePr>
        <p:xfrm>
          <a:off x="4156129" y="2728086"/>
          <a:ext cx="6975366" cy="137160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40000"/>
                    <a:lumOff val="60000"/>
                  </a:schemeClr>
                </a:solidFill>
                <a:tableStyleId>{5C22544A-7EE6-4342-B048-85BDC9FD1C3A}</a:tableStyleId>
              </a:tblPr>
              <a:tblGrid>
                <a:gridCol w="3487683">
                  <a:extLst>
                    <a:ext uri="{9D8B030D-6E8A-4147-A177-3AD203B41FA5}">
                      <a16:colId xmlns:a16="http://schemas.microsoft.com/office/drawing/2014/main" val="2621964528"/>
                    </a:ext>
                  </a:extLst>
                </a:gridCol>
                <a:gridCol w="3487683">
                  <a:extLst>
                    <a:ext uri="{9D8B030D-6E8A-4147-A177-3AD203B41FA5}">
                      <a16:colId xmlns:a16="http://schemas.microsoft.com/office/drawing/2014/main" val="2174482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Definition of PIU</a:t>
                      </a:r>
                      <a:endParaRPr lang="fr-CA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Risk factors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723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Assessment</a:t>
                      </a:r>
                      <a:endParaRPr lang="fr-CA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Treatment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36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Comorbidities</a:t>
                      </a:r>
                      <a:endParaRPr lang="fr-CA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b="0" dirty="0" err="1">
                          <a:solidFill>
                            <a:schemeClr val="tx1"/>
                          </a:solidFill>
                        </a:rPr>
                        <a:t>Consequences</a:t>
                      </a:r>
                      <a:endParaRPr lang="fr-CA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628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42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dirty="0" err="1"/>
              <a:t>Context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As </a:t>
            </a:r>
            <a:r>
              <a:rPr lang="fr-CA" dirty="0" err="1"/>
              <a:t>other</a:t>
            </a:r>
            <a:r>
              <a:rPr lang="fr-CA" dirty="0"/>
              <a:t> addictions or excessive use, PIU </a:t>
            </a:r>
            <a:r>
              <a:rPr lang="fr-CA" dirty="0" err="1"/>
              <a:t>could</a:t>
            </a:r>
            <a:r>
              <a:rPr lang="fr-CA" dirty="0"/>
              <a:t> have impacts on CSO</a:t>
            </a:r>
          </a:p>
          <a:p>
            <a:pPr lvl="1"/>
            <a:r>
              <a:rPr lang="fr-CA" dirty="0"/>
              <a:t>Impact </a:t>
            </a:r>
            <a:r>
              <a:rPr lang="fr-CA" dirty="0" err="1"/>
              <a:t>relationship</a:t>
            </a:r>
            <a:endParaRPr lang="fr-CA" dirty="0"/>
          </a:p>
          <a:p>
            <a:pPr lvl="1"/>
            <a:r>
              <a:rPr lang="fr-CA" dirty="0" err="1"/>
              <a:t>Creates</a:t>
            </a:r>
            <a:r>
              <a:rPr lang="fr-CA" dirty="0"/>
              <a:t> </a:t>
            </a:r>
            <a:r>
              <a:rPr lang="en-US" dirty="0"/>
              <a:t>conflicts ensuing from screen use</a:t>
            </a:r>
          </a:p>
          <a:p>
            <a:pPr lvl="1"/>
            <a:r>
              <a:rPr lang="en-US" dirty="0"/>
              <a:t>Creates a feeling of missing out</a:t>
            </a:r>
          </a:p>
          <a:p>
            <a:pPr lvl="1"/>
            <a:r>
              <a:rPr lang="en-US" dirty="0"/>
              <a:t>Creates couple</a:t>
            </a:r>
            <a:r>
              <a:rPr lang="fr-CA" dirty="0"/>
              <a:t> </a:t>
            </a:r>
            <a:r>
              <a:rPr lang="fr-CA" dirty="0" err="1"/>
              <a:t>difficulties</a:t>
            </a:r>
            <a:r>
              <a:rPr lang="fr-CA" dirty="0"/>
              <a:t> </a:t>
            </a:r>
            <a:r>
              <a:rPr lang="fr-CA" dirty="0" err="1"/>
              <a:t>such</a:t>
            </a:r>
            <a:r>
              <a:rPr lang="fr-CA" dirty="0"/>
              <a:t> </a:t>
            </a:r>
            <a:r>
              <a:rPr lang="en-US" dirty="0"/>
              <a:t>as conflicts, separation, and divorce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6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Goal of the </a:t>
            </a:r>
            <a:r>
              <a:rPr lang="fr-CA" dirty="0" err="1"/>
              <a:t>presentation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the impacts faced by CSOs in order to target the dimensions that should be included in the assessment of their </a:t>
            </a:r>
            <a:r>
              <a:rPr lang="fr-CA" dirty="0"/>
              <a:t>service </a:t>
            </a:r>
            <a:r>
              <a:rPr lang="fr-CA" dirty="0" err="1"/>
              <a:t>needs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9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8913" indent="-198438"/>
            <a:r>
              <a:rPr lang="fr-CA" dirty="0" err="1"/>
              <a:t>Scoping</a:t>
            </a:r>
            <a:r>
              <a:rPr lang="fr-CA" dirty="0"/>
              <a:t> </a:t>
            </a:r>
            <a:r>
              <a:rPr lang="fr-CA" dirty="0" err="1"/>
              <a:t>review</a:t>
            </a:r>
            <a:r>
              <a:rPr lang="fr-CA" dirty="0"/>
              <a:t>: </a:t>
            </a:r>
            <a:r>
              <a:rPr lang="fr-CA" dirty="0" err="1"/>
              <a:t>Researching</a:t>
            </a:r>
            <a:r>
              <a:rPr lang="fr-CA" dirty="0"/>
              <a:t> journal articles in 4 </a:t>
            </a:r>
            <a:r>
              <a:rPr lang="fr-CA" dirty="0" err="1"/>
              <a:t>databases</a:t>
            </a:r>
            <a:endParaRPr lang="fr-CA" dirty="0"/>
          </a:p>
          <a:p>
            <a:pPr marL="188913" indent="-198438"/>
            <a:r>
              <a:rPr lang="fr-CA" dirty="0"/>
              <a:t>Inclusion </a:t>
            </a:r>
            <a:r>
              <a:rPr lang="fr-CA" dirty="0" err="1"/>
              <a:t>criteria</a:t>
            </a:r>
            <a:endParaRPr lang="fr-CA" dirty="0"/>
          </a:p>
          <a:p>
            <a:pPr lvl="1"/>
            <a:r>
              <a:rPr lang="fr-CA" dirty="0"/>
              <a:t>Article </a:t>
            </a:r>
            <a:r>
              <a:rPr lang="en-US" dirty="0"/>
              <a:t>mentions at least once that a person in the family or couple displayed PIU</a:t>
            </a:r>
          </a:p>
          <a:p>
            <a:pPr lvl="1"/>
            <a:r>
              <a:rPr lang="en-US" dirty="0"/>
              <a:t>CSOs’ view is directly reported either through questionnaires or interviews</a:t>
            </a:r>
          </a:p>
          <a:p>
            <a:pPr lvl="1"/>
            <a:r>
              <a:rPr lang="en-US" dirty="0"/>
              <a:t>A</a:t>
            </a:r>
            <a:r>
              <a:rPr lang="fr-CA" dirty="0" err="1"/>
              <a:t>rticle</a:t>
            </a:r>
            <a:r>
              <a:rPr lang="fr-CA" dirty="0"/>
              <a:t> </a:t>
            </a:r>
            <a:r>
              <a:rPr lang="fr-CA" dirty="0" err="1"/>
              <a:t>describes</a:t>
            </a:r>
            <a:r>
              <a:rPr lang="fr-CA" dirty="0"/>
              <a:t> an intervention program or questionnaire </a:t>
            </a:r>
            <a:r>
              <a:rPr lang="en-US" dirty="0"/>
              <a:t>intended for CSOs</a:t>
            </a:r>
          </a:p>
          <a:p>
            <a:pPr lvl="1"/>
            <a:r>
              <a:rPr lang="en-US" dirty="0"/>
              <a:t>Articles had to be published between 2000 and 2019 and written in English </a:t>
            </a:r>
            <a:r>
              <a:rPr lang="fr-CA" dirty="0"/>
              <a:t>or French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8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8913" indent="-198438"/>
            <a:r>
              <a:rPr lang="fr-CA" dirty="0"/>
              <a:t>Keywords </a:t>
            </a:r>
            <a:r>
              <a:rPr lang="en-CA" dirty="0"/>
              <a:t>targeted</a:t>
            </a:r>
            <a:r>
              <a:rPr lang="fr-CA" dirty="0"/>
              <a:t> 3 dimensions</a:t>
            </a:r>
          </a:p>
          <a:p>
            <a:pPr marL="552451" lvl="1" indent="-198438"/>
            <a:r>
              <a:rPr lang="fr-CA" dirty="0" err="1"/>
              <a:t>Problematic</a:t>
            </a:r>
            <a:r>
              <a:rPr lang="fr-CA" dirty="0"/>
              <a:t> Internet Use</a:t>
            </a:r>
          </a:p>
          <a:p>
            <a:pPr marL="552451" lvl="1" indent="-198438"/>
            <a:r>
              <a:rPr lang="fr-CA" dirty="0"/>
              <a:t>Program/Test/</a:t>
            </a:r>
            <a:r>
              <a:rPr lang="fr-CA" dirty="0" err="1"/>
              <a:t>Therapy</a:t>
            </a:r>
            <a:endParaRPr lang="fr-CA" dirty="0"/>
          </a:p>
          <a:p>
            <a:pPr marL="552451" lvl="1" indent="-198438"/>
            <a:r>
              <a:rPr lang="fr-CA" dirty="0" err="1"/>
              <a:t>Concerned</a:t>
            </a:r>
            <a:r>
              <a:rPr lang="fr-CA" dirty="0"/>
              <a:t> </a:t>
            </a:r>
            <a:r>
              <a:rPr lang="fr-CA" dirty="0" err="1"/>
              <a:t>significant</a:t>
            </a:r>
            <a:r>
              <a:rPr lang="fr-CA" dirty="0"/>
              <a:t> </a:t>
            </a:r>
            <a:r>
              <a:rPr lang="fr-CA" dirty="0" err="1"/>
              <a:t>others</a:t>
            </a:r>
            <a:endParaRPr lang="fr-CA" dirty="0"/>
          </a:p>
          <a:p>
            <a:pPr marL="188913" indent="-198438"/>
            <a:r>
              <a:rPr lang="fr-CA" dirty="0"/>
              <a:t>3,541 articles </a:t>
            </a:r>
            <a:r>
              <a:rPr lang="fr-CA" dirty="0" err="1"/>
              <a:t>were</a:t>
            </a:r>
            <a:r>
              <a:rPr lang="fr-CA" dirty="0"/>
              <a:t> </a:t>
            </a:r>
            <a:r>
              <a:rPr lang="fr-CA" dirty="0" err="1"/>
              <a:t>found</a:t>
            </a:r>
            <a:r>
              <a:rPr lang="fr-CA" dirty="0"/>
              <a:t> </a:t>
            </a:r>
            <a:r>
              <a:rPr lang="fr-CA" dirty="0" err="1"/>
              <a:t>with</a:t>
            </a:r>
            <a:r>
              <a:rPr lang="fr-CA" dirty="0"/>
              <a:t> the </a:t>
            </a:r>
            <a:r>
              <a:rPr lang="fr-CA" dirty="0" err="1"/>
              <a:t>selected</a:t>
            </a:r>
            <a:r>
              <a:rPr lang="fr-CA" dirty="0"/>
              <a:t> keywords</a:t>
            </a:r>
          </a:p>
          <a:p>
            <a:pPr marL="552451" lvl="1" indent="-198438"/>
            <a:r>
              <a:rPr lang="fr-CA" dirty="0" err="1"/>
              <a:t>After</a:t>
            </a:r>
            <a:r>
              <a:rPr lang="fr-CA" dirty="0"/>
              <a:t> </a:t>
            </a:r>
            <a:r>
              <a:rPr lang="fr-CA" dirty="0" err="1"/>
              <a:t>removing</a:t>
            </a:r>
            <a:r>
              <a:rPr lang="fr-CA" dirty="0"/>
              <a:t> </a:t>
            </a:r>
            <a:r>
              <a:rPr lang="fr-CA" dirty="0" err="1"/>
              <a:t>repeats</a:t>
            </a:r>
            <a:r>
              <a:rPr lang="fr-CA" dirty="0"/>
              <a:t>, </a:t>
            </a:r>
            <a:r>
              <a:rPr lang="fr-CA" dirty="0" err="1"/>
              <a:t>reading</a:t>
            </a:r>
            <a:r>
              <a:rPr lang="fr-CA" dirty="0"/>
              <a:t> </a:t>
            </a:r>
            <a:r>
              <a:rPr lang="fr-CA" dirty="0" err="1"/>
              <a:t>titles</a:t>
            </a:r>
            <a:r>
              <a:rPr lang="fr-CA" dirty="0"/>
              <a:t> and abstract</a:t>
            </a:r>
          </a:p>
          <a:p>
            <a:pPr marL="908051" lvl="2" indent="-198438"/>
            <a:r>
              <a:rPr lang="fr-CA" dirty="0"/>
              <a:t>6 articles </a:t>
            </a:r>
            <a:r>
              <a:rPr lang="fr-CA" dirty="0" err="1"/>
              <a:t>were</a:t>
            </a:r>
            <a:r>
              <a:rPr lang="fr-CA" dirty="0"/>
              <a:t> </a:t>
            </a:r>
            <a:r>
              <a:rPr lang="fr-CA" dirty="0" err="1"/>
              <a:t>conserved</a:t>
            </a:r>
            <a:r>
              <a:rPr lang="fr-CA" dirty="0"/>
              <a:t> for the </a:t>
            </a:r>
            <a:r>
              <a:rPr lang="fr-CA" dirty="0" err="1"/>
              <a:t>review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77600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8248</TotalTime>
  <Words>1644</Words>
  <Application>Microsoft Macintosh PowerPoint</Application>
  <PresentationFormat>Widescreen</PresentationFormat>
  <Paragraphs>190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Corbel</vt:lpstr>
      <vt:lpstr>Wingdings 2</vt:lpstr>
      <vt:lpstr>Cadre</vt:lpstr>
      <vt:lpstr>Concerned significant others of people with problematic internet use: Identifying dimensions to include in their assessment</vt:lpstr>
      <vt:lpstr>Presenters</vt:lpstr>
      <vt:lpstr>Context</vt:lpstr>
      <vt:lpstr>Context</vt:lpstr>
      <vt:lpstr>Context</vt:lpstr>
      <vt:lpstr>Context</vt:lpstr>
      <vt:lpstr>Goal of the presentation</vt:lpstr>
      <vt:lpstr>Method</vt:lpstr>
      <vt:lpstr>Method</vt:lpstr>
      <vt:lpstr>Method</vt:lpstr>
      <vt:lpstr>Results  Consequences for concerned significant others </vt:lpstr>
      <vt:lpstr>Results  Consequences for concerned significant others </vt:lpstr>
      <vt:lpstr>Results  Consequences for concerned significant others </vt:lpstr>
      <vt:lpstr>Results  Consequences for concerned significant others </vt:lpstr>
      <vt:lpstr>Results  Consequences for concerned significant others </vt:lpstr>
      <vt:lpstr>Results  Consequences for concerned significant others </vt:lpstr>
      <vt:lpstr>Results  Coping strategies to deal with the psychological impacts and daily consequences </vt:lpstr>
      <vt:lpstr>Conclusion</vt:lpstr>
      <vt:lpstr>The 6 papers</vt:lpstr>
      <vt:lpstr>Quebec Addiction Services Assessment – Family Members  QASA-FM </vt:lpstr>
      <vt:lpstr>QASA-FM</vt:lpstr>
      <vt:lpstr>Drawing  your social network</vt:lpstr>
      <vt:lpstr>QASA-FM</vt:lpstr>
      <vt:lpstr>QASA-FM</vt:lpstr>
      <vt:lpstr>Thank you!</vt:lpstr>
    </vt:vector>
  </TitlesOfParts>
  <Company>CIUSSS de la Capitale-Nationale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Mieux aider les victimes d’actes criminels qui présentent des problèmes de consommation de substances psychoactives : Données préliminaires du projet pilote de partage d’expertises</dc:title>
  <dc:creator>Francine Ferland</dc:creator>
  <cp:lastModifiedBy>Eileen Farrar</cp:lastModifiedBy>
  <cp:revision>404</cp:revision>
  <cp:lastPrinted>2019-11-01T18:34:40Z</cp:lastPrinted>
  <dcterms:created xsi:type="dcterms:W3CDTF">2019-10-21T14:05:47Z</dcterms:created>
  <dcterms:modified xsi:type="dcterms:W3CDTF">2024-11-30T22:29:43Z</dcterms:modified>
</cp:coreProperties>
</file>